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13"/>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Lst>
        </p14:section>
      </p14:sectionLst>
    </p:ex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562" autoAdjust="0"/>
  </p:normalViewPr>
  <p:slideViewPr>
    <p:cSldViewPr>
      <p:cViewPr varScale="1">
        <p:scale>
          <a:sx n="62" d="100"/>
          <a:sy n="62" d="100"/>
        </p:scale>
        <p:origin x="-1920" y="2660"/>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118"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2018/1/10</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2018/1/10</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2018/1/10</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2018/1/10</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2018/1/10</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4.e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5632311"/>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smtClean="0">
                <a:solidFill>
                  <a:srgbClr val="FF0000"/>
                </a:solidFill>
              </a:rPr>
              <a:t>Binary Tree </a:t>
            </a:r>
            <a:r>
              <a:rPr kumimoji="1" lang="en-US" altLang="ja-JP" dirty="0" smtClean="0"/>
              <a:t>vs. </a:t>
            </a:r>
            <a:r>
              <a:rPr kumimoji="1" lang="en-US" altLang="ja-JP" b="1" dirty="0" smtClean="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smtClean="0"/>
              <a:t>每个</a:t>
            </a:r>
            <a:r>
              <a:rPr kumimoji="1" lang="en-US" altLang="zh-CN" dirty="0" smtClean="0"/>
              <a:t>node</a:t>
            </a:r>
            <a:r>
              <a:rPr kumimoji="1" lang="zh-CN" altLang="en-US" dirty="0" smtClean="0"/>
              <a:t>有最多</a:t>
            </a:r>
            <a:r>
              <a:rPr lang="en-US" altLang="zh-CN" dirty="0" smtClean="0"/>
              <a:t>2</a:t>
            </a:r>
            <a:r>
              <a:rPr lang="zh-CN" altLang="en-US" dirty="0" smtClean="0"/>
              <a:t>个子</a:t>
            </a:r>
            <a:r>
              <a:rPr lang="en-US" altLang="zh-CN" dirty="0" smtClean="0"/>
              <a:t>node</a:t>
            </a:r>
            <a:endParaRPr kumimoji="1" lang="en-US" altLang="zh-CN" dirty="0" smtClean="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smtClean="0"/>
              <a:t>对</a:t>
            </a:r>
            <a:r>
              <a:rPr lang="en-US" altLang="zh-CN" dirty="0" smtClean="0"/>
              <a:t>node</a:t>
            </a:r>
            <a:r>
              <a:rPr lang="zh-CN" altLang="en-US" dirty="0" smtClean="0"/>
              <a:t>的大小有要求</a:t>
            </a:r>
            <a:endParaRPr lang="en-US" altLang="zh-CN" dirty="0" smtClean="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smtClean="0"/>
              <a:t>对</a:t>
            </a:r>
            <a:r>
              <a:rPr lang="en-US" altLang="zh-CN" dirty="0" smtClean="0"/>
              <a:t>BST</a:t>
            </a:r>
            <a:r>
              <a:rPr lang="zh-CN" altLang="en-US" dirty="0" smtClean="0"/>
              <a:t>，有以下几种遍历方法</a:t>
            </a:r>
            <a:r>
              <a:rPr lang="en-US" altLang="zh-CN" dirty="0" smtClean="0"/>
              <a:t>(code</a:t>
            </a:r>
            <a:r>
              <a:rPr lang="zh-CN" altLang="en-US" dirty="0" smtClean="0"/>
              <a:t>见右侧</a:t>
            </a:r>
            <a:r>
              <a:rPr lang="en-US" altLang="zh-CN" dirty="0" smtClean="0"/>
              <a:t>)</a:t>
            </a:r>
          </a:p>
          <a:p>
            <a:pPr marL="285750" indent="-285750">
              <a:buFont typeface="Arial" panose="020B0604020202020204" pitchFamily="34" charset="0"/>
              <a:buChar char="•"/>
            </a:pPr>
            <a:r>
              <a:rPr kumimoji="1" lang="en-US" altLang="ja-JP" dirty="0" err="1" smtClean="0"/>
              <a:t>inorder</a:t>
            </a:r>
            <a:r>
              <a:rPr kumimoji="1" lang="en-US" altLang="ja-JP" dirty="0" smtClean="0"/>
              <a:t> </a:t>
            </a:r>
            <a:r>
              <a:rPr kumimoji="1" lang="en-US" altLang="ja-JP" dirty="0" smtClean="0"/>
              <a:t>traverse</a:t>
            </a:r>
            <a:r>
              <a:rPr lang="ja-JP" altLang="en-US" dirty="0"/>
              <a:t> </a:t>
            </a:r>
            <a:r>
              <a:rPr lang="en-US" altLang="ja-JP" dirty="0" smtClean="0"/>
              <a:t>(</a:t>
            </a:r>
            <a:r>
              <a:rPr lang="en-US" altLang="ja-JP" b="1" dirty="0" smtClean="0"/>
              <a:t>Left-Root-Right</a:t>
            </a:r>
            <a:r>
              <a:rPr lang="en-US" altLang="ja-JP" dirty="0" smtClean="0"/>
              <a:t>)</a:t>
            </a:r>
            <a:endParaRPr kumimoji="1" lang="en-US" altLang="ja-JP" dirty="0" smtClean="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endParaRPr lang="en-US" altLang="ja-JP" dirty="0" smtClean="0"/>
          </a:p>
          <a:p>
            <a:pPr marL="742950" lvl="1" indent="-285750">
              <a:buFont typeface="Arial" panose="020B0604020202020204" pitchFamily="34" charset="0"/>
              <a:buChar char="•"/>
            </a:pPr>
            <a:r>
              <a:rPr lang="en-US" altLang="ja-JP" dirty="0" smtClean="0"/>
              <a:t>2</a:t>
            </a:r>
            <a:r>
              <a:rPr lang="en-US" altLang="ja-JP" dirty="0"/>
              <a:t>. Visit the root. </a:t>
            </a:r>
            <a:endParaRPr lang="en-US" altLang="ja-JP" dirty="0" smtClean="0"/>
          </a:p>
          <a:p>
            <a:pPr marL="742950" lvl="1" indent="-285750">
              <a:buFont typeface="Arial" panose="020B0604020202020204" pitchFamily="34" charset="0"/>
              <a:buChar char="•"/>
            </a:pPr>
            <a:r>
              <a:rPr lang="en-US" altLang="ja-JP" dirty="0" smtClean="0"/>
              <a:t>3</a:t>
            </a:r>
            <a:r>
              <a:rPr lang="en-US" altLang="ja-JP" dirty="0"/>
              <a:t>. Traverse the right subtree, i.e., call </a:t>
            </a:r>
            <a:r>
              <a:rPr lang="en-US" altLang="ja-JP" dirty="0" err="1"/>
              <a:t>Inorder</a:t>
            </a:r>
            <a:r>
              <a:rPr lang="en-US" altLang="ja-JP" dirty="0"/>
              <a:t>(right-subtree)</a:t>
            </a:r>
            <a:endParaRPr kumimoji="1" lang="en-US" altLang="ja-JP" dirty="0" smtClean="0"/>
          </a:p>
          <a:p>
            <a:pPr marL="285750" indent="-285750">
              <a:buFont typeface="Arial" panose="020B0604020202020204" pitchFamily="34" charset="0"/>
              <a:buChar char="•"/>
            </a:pPr>
            <a:r>
              <a:rPr lang="en-US" altLang="ja-JP" dirty="0" smtClean="0"/>
              <a:t>Preorder </a:t>
            </a:r>
            <a:r>
              <a:rPr lang="en-US" altLang="ja-JP" dirty="0" smtClean="0"/>
              <a:t>traverse (</a:t>
            </a:r>
            <a:r>
              <a:rPr lang="en-US" altLang="ja-JP" b="1" dirty="0" smtClean="0"/>
              <a:t>Root-Left-Right</a:t>
            </a:r>
            <a:r>
              <a:rPr lang="en-US" altLang="ja-JP" dirty="0" smtClean="0"/>
              <a:t>)</a:t>
            </a:r>
          </a:p>
          <a:p>
            <a:pPr marL="742950" lvl="1" indent="-285750">
              <a:buFont typeface="Arial" panose="020B0604020202020204" pitchFamily="34" charset="0"/>
              <a:buChar char="•"/>
            </a:pPr>
            <a:r>
              <a:rPr lang="en-US" altLang="ja-JP" dirty="0"/>
              <a:t>1. Visit the root. </a:t>
            </a:r>
            <a:endParaRPr lang="en-US" altLang="ja-JP" dirty="0" smtClean="0"/>
          </a:p>
          <a:p>
            <a:pPr marL="742950" lvl="1" indent="-285750">
              <a:buFont typeface="Arial" panose="020B0604020202020204" pitchFamily="34" charset="0"/>
              <a:buChar char="•"/>
            </a:pPr>
            <a:r>
              <a:rPr lang="en-US" altLang="ja-JP" dirty="0" smtClean="0"/>
              <a:t>2</a:t>
            </a:r>
            <a:r>
              <a:rPr lang="en-US" altLang="ja-JP" dirty="0"/>
              <a:t>. Traverse the left subtree, i.e., call Preorder(left-subtree) </a:t>
            </a:r>
            <a:endParaRPr lang="en-US" altLang="ja-JP" dirty="0" smtClean="0"/>
          </a:p>
          <a:p>
            <a:pPr marL="742950" lvl="1" indent="-285750">
              <a:buFont typeface="Arial" panose="020B0604020202020204" pitchFamily="34" charset="0"/>
              <a:buChar char="•"/>
            </a:pPr>
            <a:r>
              <a:rPr lang="en-US" altLang="ja-JP" dirty="0" smtClean="0"/>
              <a:t>3</a:t>
            </a:r>
            <a:r>
              <a:rPr lang="en-US" altLang="ja-JP" dirty="0"/>
              <a:t>. Traverse the right subtree, i.e., call Preorder(right-subtree) </a:t>
            </a:r>
            <a:endParaRPr lang="en-US" altLang="ja-JP" dirty="0" smtClean="0"/>
          </a:p>
          <a:p>
            <a:pPr marL="285750" indent="-285750">
              <a:buFont typeface="Arial" panose="020B0604020202020204" pitchFamily="34" charset="0"/>
              <a:buChar char="•"/>
            </a:pPr>
            <a:r>
              <a:rPr kumimoji="1" lang="en-US" altLang="ja-JP" dirty="0" err="1" smtClean="0"/>
              <a:t>Postorder</a:t>
            </a:r>
            <a:r>
              <a:rPr kumimoji="1" lang="en-US" altLang="ja-JP" dirty="0" smtClean="0"/>
              <a:t> </a:t>
            </a:r>
            <a:r>
              <a:rPr kumimoji="1" lang="en-US" altLang="ja-JP" dirty="0" smtClean="0"/>
              <a:t>traverse (</a:t>
            </a:r>
            <a:r>
              <a:rPr kumimoji="1" lang="en-US" altLang="ja-JP" b="1" dirty="0" smtClean="0"/>
              <a:t>Left-Right-Root</a:t>
            </a:r>
            <a:r>
              <a:rPr kumimoji="1" lang="en-US" altLang="ja-JP" dirty="0" smtClean="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endParaRPr lang="en-US" altLang="ja-JP" dirty="0" smtClean="0"/>
          </a:p>
          <a:p>
            <a:pPr marL="742950" lvl="1" indent="-285750">
              <a:buFont typeface="Arial" panose="020B0604020202020204" pitchFamily="34" charset="0"/>
              <a:buChar char="•"/>
            </a:pPr>
            <a:r>
              <a:rPr lang="en-US" altLang="ja-JP" dirty="0" smtClean="0"/>
              <a:t>2</a:t>
            </a:r>
            <a:r>
              <a:rPr lang="en-US" altLang="ja-JP" dirty="0"/>
              <a:t>. Traverse the right subtree, i.e., call </a:t>
            </a:r>
            <a:r>
              <a:rPr lang="en-US" altLang="ja-JP" dirty="0" err="1"/>
              <a:t>Postorder</a:t>
            </a:r>
            <a:r>
              <a:rPr lang="en-US" altLang="ja-JP" dirty="0"/>
              <a:t>(right-subtree) </a:t>
            </a:r>
            <a:endParaRPr lang="en-US" altLang="ja-JP" dirty="0" smtClean="0"/>
          </a:p>
          <a:p>
            <a:pPr marL="742950" lvl="1" indent="-285750">
              <a:buFont typeface="Arial" panose="020B0604020202020204" pitchFamily="34" charset="0"/>
              <a:buChar char="•"/>
            </a:pPr>
            <a:r>
              <a:rPr lang="en-US" altLang="ja-JP" dirty="0" smtClean="0"/>
              <a:t>3</a:t>
            </a:r>
            <a:r>
              <a:rPr lang="en-US" altLang="ja-JP" dirty="0"/>
              <a:t>.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smtClean="0"/>
              <a:t>What is </a:t>
            </a:r>
            <a:r>
              <a:rPr kumimoji="1" lang="en-US" altLang="ja-JP" b="1" dirty="0" smtClean="0">
                <a:solidFill>
                  <a:srgbClr val="FF0000"/>
                </a:solidFill>
              </a:rPr>
              <a:t>Graph</a:t>
            </a:r>
            <a:r>
              <a:rPr kumimoji="1" lang="en-US" altLang="ja-JP" dirty="0" smtClean="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r>
              <a:rPr lang="en-US" altLang="ja-JP" dirty="0" smtClean="0"/>
              <a:t>.</a:t>
            </a:r>
          </a:p>
          <a:p>
            <a:pPr marL="285750" indent="-285750">
              <a:buFont typeface="Arial" panose="020B0604020202020204" pitchFamily="34" charset="0"/>
              <a:buChar char="•"/>
            </a:pPr>
            <a:r>
              <a:rPr lang="en-US" altLang="ja-JP" dirty="0" smtClean="0"/>
              <a:t>Refer to </a:t>
            </a:r>
            <a:r>
              <a:rPr lang="en-US" altLang="ja-JP" smtClean="0"/>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75440561"/>
              </p:ext>
            </p:extLst>
          </p:nvPr>
        </p:nvGraphicFramePr>
        <p:xfrm>
          <a:off x="836712" y="9468544"/>
          <a:ext cx="3778250" cy="5346700"/>
        </p:xfrm>
        <a:graphic>
          <a:graphicData uri="http://schemas.openxmlformats.org/presentationml/2006/ole">
            <mc:AlternateContent xmlns:mc="http://schemas.openxmlformats.org/markup-compatibility/2006">
              <mc:Choice xmlns:v="urn:schemas-microsoft-com:vml" Requires="v">
                <p:oleObj spid="_x0000_s4099" name="Acrobat Document" r:id="rId4" imgW="3778113" imgH="5346700" progId="AcroExch.Document.DC">
                  <p:embed/>
                </p:oleObj>
              </mc:Choice>
              <mc:Fallback>
                <p:oleObj name="Acrobat Document" r:id="rId4" imgW="3778113" imgH="5346700" progId="AcroExch.Document.DC">
                  <p:embed/>
                  <p:pic>
                    <p:nvPicPr>
                      <p:cNvPr id="0" name=""/>
                      <p:cNvPicPr/>
                      <p:nvPr/>
                    </p:nvPicPr>
                    <p:blipFill>
                      <a:blip r:embed="rId5"/>
                      <a:stretch>
                        <a:fillRect/>
                      </a:stretch>
                    </p:blipFill>
                    <p:spPr>
                      <a:xfrm>
                        <a:off x="836712" y="9468544"/>
                        <a:ext cx="3778250" cy="5346700"/>
                      </a:xfrm>
                      <a:prstGeom prst="rect">
                        <a:avLst/>
                      </a:prstGeom>
                    </p:spPr>
                  </p:pic>
                </p:oleObj>
              </mc:Fallback>
            </mc:AlternateContent>
          </a:graphicData>
        </a:graphic>
      </p:graphicFrame>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6588224"/>
            <a:ext cx="6858000" cy="2585323"/>
          </a:xfrm>
          <a:prstGeom prst="rect">
            <a:avLst/>
          </a:prstGeom>
          <a:noFill/>
        </p:spPr>
        <p:txBody>
          <a:bodyPr wrap="square" rtlCol="0">
            <a:spAutoFit/>
          </a:bodyPr>
          <a:lstStyle/>
          <a:p>
            <a:r>
              <a:rPr kumimoji="1" lang="en-US" altLang="ja-JP" b="1" dirty="0" smtClean="0">
                <a:solidFill>
                  <a:srgbClr val="FF0000"/>
                </a:solidFill>
              </a:rPr>
              <a:t>GDPR</a:t>
            </a:r>
            <a:r>
              <a:rPr kumimoji="1" lang="zh-CN" altLang="en-US" dirty="0" smtClean="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r>
              <a:rPr lang="en-US" altLang="ja-JP" dirty="0" smtClean="0"/>
              <a:t>).</a:t>
            </a:r>
          </a:p>
          <a:p>
            <a:pPr marL="285750" indent="-285750">
              <a:buFont typeface="Arial" panose="020B0604020202020204" pitchFamily="34" charset="0"/>
              <a:buChar char="•"/>
            </a:pPr>
            <a:r>
              <a:rPr kumimoji="1" lang="en-US" altLang="ja-JP" dirty="0" smtClean="0"/>
              <a:t>EU</a:t>
            </a:r>
            <a:r>
              <a:rPr kumimoji="1" lang="zh-CN" altLang="en-US" dirty="0" smtClean="0"/>
              <a:t>定义的一个法规，其中规定了数据控制者</a:t>
            </a:r>
            <a:r>
              <a:rPr lang="en-US" altLang="zh-CN" dirty="0" smtClean="0"/>
              <a:t>(data controller)</a:t>
            </a:r>
            <a:r>
              <a:rPr kumimoji="1" lang="zh-CN" altLang="en-US" dirty="0" smtClean="0"/>
              <a:t>，</a:t>
            </a:r>
            <a:r>
              <a:rPr lang="zh-CN" altLang="en-US" dirty="0" smtClean="0"/>
              <a:t>数据处理者</a:t>
            </a:r>
            <a:r>
              <a:rPr lang="en-US" altLang="zh-CN" dirty="0" smtClean="0"/>
              <a:t>(data processor)</a:t>
            </a:r>
            <a:r>
              <a:rPr lang="zh-CN" altLang="en-US" dirty="0" smtClean="0"/>
              <a:t>的责任等</a:t>
            </a:r>
            <a:endParaRPr kumimoji="1" lang="en-US" altLang="zh-CN" dirty="0" smtClean="0"/>
          </a:p>
          <a:p>
            <a:endParaRPr kumimoji="1" lang="en-US" altLang="zh-CN" dirty="0" smtClean="0"/>
          </a:p>
        </p:txBody>
      </p:sp>
    </p:spTree>
    <p:extLst>
      <p:ext uri="{BB962C8B-B14F-4D97-AF65-F5344CB8AC3E}">
        <p14:creationId xmlns:p14="http://schemas.microsoft.com/office/powerpoint/2010/main" val="153746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864"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923330"/>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11435" y="4930299"/>
            <a:ext cx="9369744" cy="923330"/>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endParaRPr kumimoji="1" lang="ja-JP" altLang="en-US" dirty="0"/>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7596127" y="6335325"/>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295"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9847</TotalTime>
  <Words>15923</Words>
  <Application>Microsoft Office PowerPoint</Application>
  <PresentationFormat>画面に合わせる (4:3)</PresentationFormat>
  <Paragraphs>1693</Paragraphs>
  <Slides>111</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111</vt:i4>
      </vt:variant>
    </vt:vector>
  </HeadingPairs>
  <TitlesOfParts>
    <vt:vector size="115" baseType="lpstr">
      <vt:lpstr>Office テーマ</vt:lpstr>
      <vt:lpstr>スライド</vt:lpstr>
      <vt:lpstr>Visio.Drawing.15</vt:lpstr>
      <vt:lpstr>Adobe 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1003</cp:revision>
  <dcterms:created xsi:type="dcterms:W3CDTF">2016-01-14T23:49:10Z</dcterms:created>
  <dcterms:modified xsi:type="dcterms:W3CDTF">2018-01-10T05:53:36Z</dcterms:modified>
</cp:coreProperties>
</file>